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91" r:id="rId3"/>
    <p:sldId id="292" r:id="rId4"/>
    <p:sldId id="293" r:id="rId5"/>
    <p:sldId id="288" r:id="rId6"/>
    <p:sldId id="289" r:id="rId7"/>
    <p:sldId id="290" r:id="rId8"/>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309" autoAdjust="0"/>
    <p:restoredTop sz="87057" autoAdjust="0"/>
  </p:normalViewPr>
  <p:slideViewPr>
    <p:cSldViewPr>
      <p:cViewPr>
        <p:scale>
          <a:sx n="90" d="100"/>
          <a:sy n="90" d="100"/>
        </p:scale>
        <p:origin x="-1110" y="-702"/>
      </p:cViewPr>
      <p:guideLst>
        <p:guide orient="horz" pos="3929"/>
        <p:guide pos="5103"/>
      </p:guideLst>
    </p:cSldViewPr>
  </p:slideViewPr>
  <p:outlineViewPr>
    <p:cViewPr>
      <p:scale>
        <a:sx n="33" d="100"/>
        <a:sy n="33" d="100"/>
      </p:scale>
      <p:origin x="0" y="553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209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a:p>
        </p:txBody>
      </p:sp>
    </p:spTree>
    <p:extLst>
      <p:ext uri="{BB962C8B-B14F-4D97-AF65-F5344CB8AC3E}">
        <p14:creationId xmlns:p14="http://schemas.microsoft.com/office/powerpoint/2010/main" val="3150794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0" y="6357521"/>
            <a:ext cx="1024639" cy="507831"/>
          </a:xfrm>
          <a:prstGeom prst="rect">
            <a:avLst/>
          </a:prstGeom>
          <a:noFill/>
        </p:spPr>
        <p:txBody>
          <a:bodyPr wrap="none" rtlCol="0">
            <a:spAutoFit/>
          </a:bodyPr>
          <a:lstStyle/>
          <a:p>
            <a:pPr>
              <a:spcBef>
                <a:spcPts val="0"/>
              </a:spcBef>
              <a:defRPr/>
            </a:pPr>
            <a:r>
              <a:rPr lang="en-US" sz="900" dirty="0" smtClean="0"/>
              <a:t>July2016 </a:t>
            </a:r>
            <a:r>
              <a:rPr lang="en-US" sz="900" baseline="0" dirty="0" smtClean="0"/>
              <a:t> </a:t>
            </a:r>
          </a:p>
          <a:p>
            <a:pPr>
              <a:spcBef>
                <a:spcPts val="0"/>
              </a:spcBef>
              <a:defRPr/>
            </a:pPr>
            <a:r>
              <a:rPr lang="en-US" sz="900" baseline="0" dirty="0" smtClean="0"/>
              <a:t>rule 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01.07.2016</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4113490"/>
            <a:ext cx="6264348" cy="1406525"/>
          </a:xfrm>
          <a:noFill/>
        </p:spPr>
        <p:txBody>
          <a:bodyPr/>
          <a:lstStyle/>
          <a:p>
            <a:r>
              <a:rPr lang="en-US" altLang="zh-CN" sz="3400" b="1" dirty="0">
                <a:solidFill>
                  <a:srgbClr val="70899B"/>
                </a:solidFill>
                <a:latin typeface="SimSun" panose="02010600030101010101" pitchFamily="2" charset="-122"/>
                <a:ea typeface="SimSun" panose="02010600030101010101" pitchFamily="2" charset="-122"/>
              </a:rPr>
              <a:t>PCT</a:t>
            </a:r>
            <a:r>
              <a:rPr lang="zh-CN" altLang="en-US" sz="3400" b="1" dirty="0">
                <a:solidFill>
                  <a:srgbClr val="70899B"/>
                </a:solidFill>
                <a:latin typeface="SimSun" panose="02010600030101010101" pitchFamily="2" charset="-122"/>
                <a:ea typeface="SimSun" panose="02010600030101010101" pitchFamily="2" charset="-122"/>
              </a:rPr>
              <a:t>实施细则自</a:t>
            </a:r>
            <a:r>
              <a:rPr lang="en-US" altLang="zh-CN" sz="3400" b="1" smtClean="0">
                <a:solidFill>
                  <a:srgbClr val="70899B"/>
                </a:solidFill>
                <a:latin typeface="SimSun" panose="02010600030101010101" pitchFamily="2" charset="-122"/>
                <a:ea typeface="SimSun" panose="02010600030101010101" pitchFamily="2" charset="-122"/>
              </a:rPr>
              <a:t>2016</a:t>
            </a:r>
            <a:r>
              <a:rPr lang="zh-CN" altLang="en-US" sz="3400" b="1" dirty="0" smtClean="0">
                <a:solidFill>
                  <a:srgbClr val="70899B"/>
                </a:solidFill>
                <a:latin typeface="SimSun" panose="02010600030101010101" pitchFamily="2" charset="-122"/>
                <a:ea typeface="SimSun" panose="02010600030101010101" pitchFamily="2" charset="-122"/>
              </a:rPr>
              <a:t>年</a:t>
            </a:r>
            <a:r>
              <a:rPr lang="en-US" altLang="zh-CN" sz="3400" b="1" dirty="0">
                <a:solidFill>
                  <a:srgbClr val="70899B"/>
                </a:solidFill>
                <a:latin typeface="SimSun" panose="02010600030101010101" pitchFamily="2" charset="-122"/>
                <a:ea typeface="SimSun" panose="02010600030101010101" pitchFamily="2" charset="-122"/>
              </a:rPr>
              <a:t>7</a:t>
            </a:r>
            <a:r>
              <a:rPr lang="zh-CN" altLang="en-US" sz="3400" b="1" dirty="0">
                <a:solidFill>
                  <a:srgbClr val="70899B"/>
                </a:solidFill>
                <a:latin typeface="SimSun" panose="02010600030101010101" pitchFamily="2" charset="-122"/>
                <a:ea typeface="SimSun" panose="02010600030101010101" pitchFamily="2" charset="-122"/>
              </a:rPr>
              <a:t>月</a:t>
            </a:r>
            <a:r>
              <a:rPr lang="en-US" altLang="zh-CN" sz="3400" b="1" dirty="0">
                <a:solidFill>
                  <a:srgbClr val="70899B"/>
                </a:solidFill>
                <a:latin typeface="SimSun" panose="02010600030101010101" pitchFamily="2" charset="-122"/>
                <a:ea typeface="SimSun" panose="02010600030101010101" pitchFamily="2" charset="-122"/>
              </a:rPr>
              <a:t>1</a:t>
            </a:r>
            <a:r>
              <a:rPr lang="zh-CN" altLang="en-US" sz="3400" b="1" dirty="0">
                <a:solidFill>
                  <a:srgbClr val="70899B"/>
                </a:solidFill>
                <a:latin typeface="SimSun" panose="02010600030101010101" pitchFamily="2" charset="-122"/>
                <a:ea typeface="SimSun" panose="02010600030101010101" pitchFamily="2" charset="-122"/>
              </a:rPr>
              <a:t>日起生效</a:t>
            </a:r>
            <a:r>
              <a:rPr lang="zh-CN" altLang="en-US" sz="3400" b="1" dirty="0" smtClean="0">
                <a:solidFill>
                  <a:srgbClr val="70899B"/>
                </a:solidFill>
                <a:latin typeface="SimSun" panose="02010600030101010101" pitchFamily="2" charset="-122"/>
                <a:ea typeface="SimSun" panose="02010600030101010101" pitchFamily="2" charset="-122"/>
              </a:rPr>
              <a:t>的修改</a:t>
            </a:r>
            <a:endParaRPr lang="en-US" sz="3600" b="1" dirty="0" smtClean="0">
              <a:solidFill>
                <a:srgbClr val="70899B"/>
              </a:solidFill>
              <a:latin typeface="SimSun" panose="02010600030101010101" pitchFamily="2" charset="-122"/>
              <a:ea typeface="SimSun" panose="02010600030101010101" pitchFamily="2" charset="-122"/>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7404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758848"/>
          </a:xfrm>
        </p:spPr>
        <p:txBody>
          <a:bodyPr/>
          <a:lstStyle/>
          <a:p>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48</a:t>
            </a:r>
            <a:r>
              <a:rPr lang="zh-CN" altLang="en-US" dirty="0">
                <a:latin typeface="SimSun" panose="02010600030101010101" pitchFamily="2" charset="-122"/>
                <a:ea typeface="SimSun" panose="02010600030101010101" pitchFamily="2" charset="-122"/>
              </a:rPr>
              <a:t>和细则</a:t>
            </a:r>
            <a:r>
              <a:rPr lang="en-US" altLang="zh-CN" dirty="0">
                <a:latin typeface="SimSun" panose="02010600030101010101" pitchFamily="2" charset="-122"/>
                <a:ea typeface="SimSun" panose="02010600030101010101" pitchFamily="2" charset="-122"/>
              </a:rPr>
              <a:t>94</a:t>
            </a:r>
            <a:r>
              <a:rPr lang="zh-CN" altLang="en-US" dirty="0">
                <a:latin typeface="SimSun" panose="02010600030101010101" pitchFamily="2" charset="-122"/>
                <a:ea typeface="SimSun" panose="02010600030101010101" pitchFamily="2" charset="-122"/>
              </a:rPr>
              <a:t>的</a:t>
            </a:r>
            <a:r>
              <a:rPr lang="zh-CN" altLang="en-US" dirty="0" smtClean="0">
                <a:latin typeface="SimSun" panose="02010600030101010101" pitchFamily="2" charset="-122"/>
                <a:ea typeface="SimSun" panose="02010600030101010101" pitchFamily="2" charset="-122"/>
              </a:rPr>
              <a:t>修改（</a:t>
            </a:r>
            <a:r>
              <a:rPr lang="en-US" altLang="zh-CN" dirty="0" smtClean="0">
                <a:latin typeface="SimSun" panose="02010600030101010101" pitchFamily="2" charset="-122"/>
                <a:ea typeface="SimSun" panose="02010600030101010101" pitchFamily="2" charset="-122"/>
              </a:rPr>
              <a:t>1</a:t>
            </a:r>
            <a:r>
              <a:rPr lang="zh-CN" altLang="en-US" dirty="0" smtClean="0">
                <a:latin typeface="SimSun" panose="02010600030101010101" pitchFamily="2" charset="-122"/>
                <a:ea typeface="SimSun" panose="02010600030101010101" pitchFamily="2" charset="-122"/>
              </a:rPr>
              <a:t>）</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18909" y="1073322"/>
            <a:ext cx="8185539" cy="4659934"/>
          </a:xfrm>
        </p:spPr>
        <p:txBody>
          <a:bodyPr/>
          <a:lstStyle/>
          <a:p>
            <a:pPr>
              <a:spcBef>
                <a:spcPts val="600"/>
              </a:spcBef>
              <a:spcAft>
                <a:spcPts val="600"/>
              </a:spcAft>
            </a:pPr>
            <a:r>
              <a:rPr lang="zh-CN" altLang="en-US" sz="2200" dirty="0" smtClean="0">
                <a:latin typeface="SimSun" panose="02010600030101010101" pitchFamily="2" charset="-122"/>
                <a:ea typeface="SimSun" panose="02010600030101010101" pitchFamily="2" charset="-122"/>
              </a:rPr>
              <a:t>对细则</a:t>
            </a:r>
            <a:r>
              <a:rPr lang="en-GB" altLang="en-US" sz="2200" dirty="0" smtClean="0">
                <a:latin typeface="SimSun" panose="02010600030101010101" pitchFamily="2" charset="-122"/>
                <a:ea typeface="SimSun" panose="02010600030101010101" pitchFamily="2" charset="-122"/>
              </a:rPr>
              <a:t>48</a:t>
            </a:r>
            <a:r>
              <a:rPr lang="zh-CN" altLang="en-US" sz="2200" dirty="0" smtClean="0">
                <a:latin typeface="SimSun" panose="02010600030101010101" pitchFamily="2" charset="-122"/>
                <a:ea typeface="SimSun" panose="02010600030101010101" pitchFamily="2" charset="-122"/>
              </a:rPr>
              <a:t>和细则</a:t>
            </a:r>
            <a:r>
              <a:rPr lang="en-GB" altLang="en-US" sz="2200" dirty="0" smtClean="0">
                <a:latin typeface="SimSun" panose="02010600030101010101" pitchFamily="2" charset="-122"/>
                <a:ea typeface="SimSun" panose="02010600030101010101" pitchFamily="2" charset="-122"/>
              </a:rPr>
              <a:t>94</a:t>
            </a:r>
            <a:r>
              <a:rPr lang="zh-CN" altLang="en-US" sz="2200" dirty="0" smtClean="0">
                <a:latin typeface="SimSun" panose="02010600030101010101" pitchFamily="2" charset="-122"/>
                <a:ea typeface="SimSun" panose="02010600030101010101" pitchFamily="2" charset="-122"/>
              </a:rPr>
              <a:t>的修改</a:t>
            </a:r>
            <a:endParaRPr lang="en-GB" altLang="en-US" sz="2200"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smtClean="0">
                <a:latin typeface="SimSun" panose="02010600030101010101" pitchFamily="2" charset="-122"/>
                <a:ea typeface="SimSun" panose="02010600030101010101" pitchFamily="2" charset="-122"/>
              </a:rPr>
              <a:t>对某些信息不予国际公布</a:t>
            </a:r>
            <a:r>
              <a:rPr lang="zh-CN" altLang="en-US" sz="2200" dirty="0">
                <a:latin typeface="SimSun" panose="02010600030101010101" pitchFamily="2" charset="-122"/>
                <a:ea typeface="SimSun" panose="02010600030101010101" pitchFamily="2" charset="-122"/>
              </a:rPr>
              <a:t>（</a:t>
            </a:r>
            <a:r>
              <a:rPr lang="zh-CN" altLang="en-US" sz="2200" dirty="0" smtClean="0">
                <a:latin typeface="SimSun" panose="02010600030101010101" pitchFamily="2" charset="-122"/>
                <a:ea typeface="SimSun" panose="02010600030101010101" pitchFamily="2" charset="-122"/>
              </a:rPr>
              <a:t>细则</a:t>
            </a:r>
            <a:r>
              <a:rPr lang="fr-CH" altLang="en-US" sz="2200" dirty="0" smtClean="0">
                <a:latin typeface="SimSun" panose="02010600030101010101" pitchFamily="2" charset="-122"/>
                <a:ea typeface="SimSun" panose="02010600030101010101" pitchFamily="2" charset="-122"/>
              </a:rPr>
              <a:t>48</a:t>
            </a:r>
            <a:r>
              <a:rPr lang="zh-CN" altLang="en-US" sz="2200" dirty="0" smtClean="0">
                <a:latin typeface="SimSun" panose="02010600030101010101" pitchFamily="2" charset="-122"/>
                <a:ea typeface="SimSun" panose="02010600030101010101" pitchFamily="2" charset="-122"/>
              </a:rPr>
              <a:t>）或者不提供公众查阅</a:t>
            </a:r>
            <a:r>
              <a:rPr lang="zh-CN" altLang="en-US" sz="2200" dirty="0">
                <a:latin typeface="SimSun" panose="02010600030101010101" pitchFamily="2" charset="-122"/>
                <a:ea typeface="SimSun" panose="02010600030101010101" pitchFamily="2" charset="-122"/>
              </a:rPr>
              <a:t>（</a:t>
            </a:r>
            <a:r>
              <a:rPr lang="zh-CN" altLang="en-US" sz="2200" dirty="0" smtClean="0">
                <a:latin typeface="SimSun" panose="02010600030101010101" pitchFamily="2" charset="-122"/>
                <a:ea typeface="SimSun" panose="02010600030101010101" pitchFamily="2" charset="-122"/>
              </a:rPr>
              <a:t>细则</a:t>
            </a:r>
            <a:r>
              <a:rPr lang="fr-CH" altLang="en-US" sz="2200" dirty="0" smtClean="0">
                <a:latin typeface="SimSun" panose="02010600030101010101" pitchFamily="2" charset="-122"/>
                <a:ea typeface="SimSun" panose="02010600030101010101" pitchFamily="2" charset="-122"/>
              </a:rPr>
              <a:t>94</a:t>
            </a:r>
            <a:r>
              <a:rPr lang="zh-CN" altLang="en-US" sz="2200" dirty="0">
                <a:latin typeface="SimSun" panose="02010600030101010101" pitchFamily="2" charset="-122"/>
                <a:ea typeface="SimSun" panose="02010600030101010101" pitchFamily="2" charset="-122"/>
              </a:rPr>
              <a:t>）</a:t>
            </a:r>
            <a:endParaRPr lang="fr-CH" altLang="en-US" sz="2200"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smtClean="0">
                <a:latin typeface="SimSun" panose="02010600030101010101" pitchFamily="2" charset="-122"/>
                <a:ea typeface="SimSun" panose="02010600030101010101" pitchFamily="2" charset="-122"/>
              </a:rPr>
              <a:t>根据申请人向国际局提出的写明理由的请求</a:t>
            </a:r>
            <a:endParaRPr lang="en-US" altLang="zh-CN" sz="2200"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sz="2200" dirty="0" smtClean="0">
                <a:latin typeface="SimSun" panose="02010600030101010101" pitchFamily="2" charset="-122"/>
                <a:ea typeface="SimSun" panose="02010600030101010101" pitchFamily="2" charset="-122"/>
              </a:rPr>
              <a:t>如果有关信息满足下列条件，则该信息应当不予公布并且不提供公众查阅</a:t>
            </a:r>
            <a:endParaRPr lang="en-US" altLang="en-US" sz="2200" dirty="0">
              <a:latin typeface="SimSun" panose="02010600030101010101" pitchFamily="2" charset="-122"/>
              <a:ea typeface="SimSun" panose="02010600030101010101" pitchFamily="2" charset="-122"/>
            </a:endParaRPr>
          </a:p>
          <a:p>
            <a:pPr lvl="2">
              <a:spcBef>
                <a:spcPts val="600"/>
              </a:spcBef>
              <a:spcAft>
                <a:spcPts val="600"/>
              </a:spcAft>
            </a:pPr>
            <a:r>
              <a:rPr lang="zh-CN" altLang="en-US" sz="2200" dirty="0" smtClean="0">
                <a:latin typeface="SimSun" panose="02010600030101010101" pitchFamily="2" charset="-122"/>
                <a:ea typeface="SimSun" panose="02010600030101010101" pitchFamily="2" charset="-122"/>
              </a:rPr>
              <a:t>该</a:t>
            </a:r>
            <a:r>
              <a:rPr lang="zh-CN" altLang="en-US" sz="2200" dirty="0">
                <a:latin typeface="SimSun" panose="02010600030101010101" pitchFamily="2" charset="-122"/>
                <a:ea typeface="SimSun" panose="02010600030101010101" pitchFamily="2" charset="-122"/>
              </a:rPr>
              <a:t>信息明显不是为使公众了解国际申请的</a:t>
            </a:r>
            <a:r>
              <a:rPr lang="zh-CN" altLang="en-US" sz="2200" dirty="0" smtClean="0">
                <a:latin typeface="SimSun" panose="02010600030101010101" pitchFamily="2" charset="-122"/>
                <a:ea typeface="SimSun" panose="02010600030101010101" pitchFamily="2" charset="-122"/>
              </a:rPr>
              <a:t>目的</a:t>
            </a:r>
            <a:endParaRPr lang="zh-CN" altLang="en-US" sz="2200" dirty="0">
              <a:latin typeface="SimSun" panose="02010600030101010101" pitchFamily="2" charset="-122"/>
              <a:ea typeface="SimSun" panose="02010600030101010101" pitchFamily="2" charset="-122"/>
            </a:endParaRPr>
          </a:p>
          <a:p>
            <a:pPr lvl="2">
              <a:spcBef>
                <a:spcPts val="600"/>
              </a:spcBef>
              <a:spcAft>
                <a:spcPts val="600"/>
              </a:spcAft>
            </a:pPr>
            <a:r>
              <a:rPr lang="zh-CN" altLang="en-US" sz="2200" dirty="0" smtClean="0">
                <a:latin typeface="SimSun" panose="02010600030101010101" pitchFamily="2" charset="-122"/>
                <a:ea typeface="SimSun" panose="02010600030101010101" pitchFamily="2" charset="-122"/>
              </a:rPr>
              <a:t>公开</a:t>
            </a:r>
            <a:r>
              <a:rPr lang="zh-CN" altLang="en-US" sz="2200" dirty="0">
                <a:latin typeface="SimSun" panose="02010600030101010101" pitchFamily="2" charset="-122"/>
                <a:ea typeface="SimSun" panose="02010600030101010101" pitchFamily="2" charset="-122"/>
              </a:rPr>
              <a:t>该信息会明显损害任何人的个人或经济</a:t>
            </a:r>
            <a:r>
              <a:rPr lang="zh-CN" altLang="en-US" sz="2200" dirty="0" smtClean="0">
                <a:latin typeface="SimSun" panose="02010600030101010101" pitchFamily="2" charset="-122"/>
                <a:ea typeface="SimSun" panose="02010600030101010101" pitchFamily="2" charset="-122"/>
              </a:rPr>
              <a:t>利益，并且</a:t>
            </a:r>
            <a:endParaRPr lang="zh-CN" altLang="en-US" sz="2200" dirty="0">
              <a:latin typeface="SimSun" panose="02010600030101010101" pitchFamily="2" charset="-122"/>
              <a:ea typeface="SimSun" panose="02010600030101010101" pitchFamily="2" charset="-122"/>
            </a:endParaRPr>
          </a:p>
          <a:p>
            <a:pPr lvl="2">
              <a:spcBef>
                <a:spcPts val="600"/>
              </a:spcBef>
              <a:spcAft>
                <a:spcPts val="600"/>
              </a:spcAft>
            </a:pPr>
            <a:r>
              <a:rPr lang="zh-CN" altLang="en-US" sz="2200" dirty="0" smtClean="0">
                <a:latin typeface="SimSun" panose="02010600030101010101" pitchFamily="2" charset="-122"/>
                <a:ea typeface="SimSun" panose="02010600030101010101" pitchFamily="2" charset="-122"/>
              </a:rPr>
              <a:t>没有</a:t>
            </a:r>
            <a:r>
              <a:rPr lang="zh-CN" altLang="en-US" sz="2200" dirty="0">
                <a:latin typeface="SimSun" panose="02010600030101010101" pitchFamily="2" charset="-122"/>
                <a:ea typeface="SimSun" panose="02010600030101010101" pitchFamily="2" charset="-122"/>
              </a:rPr>
              <a:t>更重要的公共利益需要获取该</a:t>
            </a:r>
            <a:r>
              <a:rPr lang="zh-CN" altLang="en-US" sz="2200" dirty="0" smtClean="0">
                <a:latin typeface="SimSun" panose="02010600030101010101" pitchFamily="2" charset="-122"/>
                <a:ea typeface="SimSun" panose="02010600030101010101" pitchFamily="2" charset="-122"/>
              </a:rPr>
              <a:t>信息</a:t>
            </a:r>
            <a:endParaRPr lang="en-US"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3926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932" y="240620"/>
            <a:ext cx="8507288" cy="830856"/>
          </a:xfrm>
        </p:spPr>
        <p:txBody>
          <a:bodyPr/>
          <a:lstStyle/>
          <a:p>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48</a:t>
            </a:r>
            <a:r>
              <a:rPr lang="zh-CN" altLang="en-US" dirty="0">
                <a:latin typeface="SimSun" panose="02010600030101010101" pitchFamily="2" charset="-122"/>
                <a:ea typeface="SimSun" panose="02010600030101010101" pitchFamily="2" charset="-122"/>
              </a:rPr>
              <a:t>和细则</a:t>
            </a:r>
            <a:r>
              <a:rPr lang="en-US" altLang="zh-CN" dirty="0">
                <a:latin typeface="SimSun" panose="02010600030101010101" pitchFamily="2" charset="-122"/>
                <a:ea typeface="SimSun" panose="02010600030101010101" pitchFamily="2" charset="-122"/>
              </a:rPr>
              <a:t>94</a:t>
            </a:r>
            <a:r>
              <a:rPr lang="zh-CN" altLang="en-US" dirty="0">
                <a:latin typeface="SimSun" panose="02010600030101010101" pitchFamily="2" charset="-122"/>
                <a:ea typeface="SimSun" panose="02010600030101010101" pitchFamily="2" charset="-122"/>
              </a:rPr>
              <a:t>的</a:t>
            </a:r>
            <a:r>
              <a:rPr lang="zh-CN" altLang="en-US" dirty="0" smtClean="0">
                <a:latin typeface="SimSun" panose="02010600030101010101" pitchFamily="2" charset="-122"/>
                <a:ea typeface="SimSun" panose="02010600030101010101" pitchFamily="2" charset="-122"/>
              </a:rPr>
              <a:t>修改（</a:t>
            </a:r>
            <a:r>
              <a:rPr lang="en-US" altLang="zh-CN" dirty="0" smtClean="0">
                <a:latin typeface="SimSun" panose="02010600030101010101" pitchFamily="2" charset="-122"/>
                <a:ea typeface="SimSun" panose="02010600030101010101" pitchFamily="2" charset="-122"/>
              </a:rPr>
              <a:t>2</a:t>
            </a:r>
            <a:r>
              <a:rPr lang="zh-CN" altLang="en-US" dirty="0" smtClean="0">
                <a:latin typeface="SimSun" panose="02010600030101010101" pitchFamily="2" charset="-122"/>
                <a:ea typeface="SimSun" panose="02010600030101010101" pitchFamily="2" charset="-122"/>
              </a:rPr>
              <a:t>）</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396520" y="1062598"/>
            <a:ext cx="8279936" cy="5246722"/>
          </a:xfrm>
        </p:spPr>
        <p:txBody>
          <a:bodyPr/>
          <a:lstStyle/>
          <a:p>
            <a:pPr>
              <a:spcBef>
                <a:spcPts val="600"/>
              </a:spcBef>
              <a:spcAft>
                <a:spcPts val="300"/>
              </a:spcAft>
            </a:pPr>
            <a:r>
              <a:rPr lang="zh-CN" altLang="en-US" sz="2200" dirty="0">
                <a:latin typeface="SimSun" panose="02010600030101010101" pitchFamily="2" charset="-122"/>
                <a:ea typeface="SimSun" panose="02010600030101010101" pitchFamily="2" charset="-122"/>
              </a:rPr>
              <a:t>对细则</a:t>
            </a:r>
            <a:r>
              <a:rPr lang="en-GB" altLang="en-US" sz="2200" dirty="0">
                <a:latin typeface="SimSun" panose="02010600030101010101" pitchFamily="2" charset="-122"/>
                <a:ea typeface="SimSun" panose="02010600030101010101" pitchFamily="2" charset="-122"/>
              </a:rPr>
              <a:t>48</a:t>
            </a:r>
            <a:r>
              <a:rPr lang="zh-CN" altLang="en-US" sz="2200" dirty="0">
                <a:latin typeface="SimSun" panose="02010600030101010101" pitchFamily="2" charset="-122"/>
                <a:ea typeface="SimSun" panose="02010600030101010101" pitchFamily="2" charset="-122"/>
              </a:rPr>
              <a:t>和细则</a:t>
            </a:r>
            <a:r>
              <a:rPr lang="en-GB" altLang="en-US" sz="2200" dirty="0">
                <a:latin typeface="SimSun" panose="02010600030101010101" pitchFamily="2" charset="-122"/>
                <a:ea typeface="SimSun" panose="02010600030101010101" pitchFamily="2" charset="-122"/>
              </a:rPr>
              <a:t>94</a:t>
            </a:r>
            <a:r>
              <a:rPr lang="zh-CN" altLang="en-US" sz="2200" dirty="0">
                <a:latin typeface="SimSun" panose="02010600030101010101" pitchFamily="2" charset="-122"/>
                <a:ea typeface="SimSun" panose="02010600030101010101" pitchFamily="2" charset="-122"/>
              </a:rPr>
              <a:t>的</a:t>
            </a:r>
            <a:r>
              <a:rPr lang="zh-CN" altLang="en-US" sz="2200" dirty="0" smtClean="0">
                <a:latin typeface="SimSun" panose="02010600030101010101" pitchFamily="2" charset="-122"/>
                <a:ea typeface="SimSun" panose="02010600030101010101" pitchFamily="2" charset="-122"/>
              </a:rPr>
              <a:t>修改（续）</a:t>
            </a:r>
            <a:endParaRPr lang="en-GB" altLang="en-US" sz="2200" dirty="0" smtClean="0">
              <a:latin typeface="SimSun" panose="02010600030101010101" pitchFamily="2" charset="-122"/>
              <a:ea typeface="SimSun" panose="02010600030101010101" pitchFamily="2" charset="-122"/>
            </a:endParaRP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根据细则</a:t>
            </a:r>
            <a:r>
              <a:rPr lang="en-US" altLang="zh-CN" sz="2200" dirty="0" smtClean="0">
                <a:latin typeface="SimSun" panose="02010600030101010101" pitchFamily="2" charset="-122"/>
                <a:ea typeface="SimSun" panose="02010600030101010101" pitchFamily="2" charset="-122"/>
              </a:rPr>
              <a:t>48</a:t>
            </a:r>
            <a:r>
              <a:rPr lang="zh-CN" altLang="en-US" sz="2200" dirty="0" smtClean="0">
                <a:latin typeface="SimSun" panose="02010600030101010101" pitchFamily="2" charset="-122"/>
                <a:ea typeface="SimSun" panose="02010600030101010101" pitchFamily="2" charset="-122"/>
              </a:rPr>
              <a:t>提出请求的期限：国际公布的技术准备完成之前（通常为实际公布日之前</a:t>
            </a:r>
            <a:r>
              <a:rPr lang="en-US" altLang="zh-CN" sz="2200" dirty="0" smtClean="0">
                <a:latin typeface="SimSun" panose="02010600030101010101" pitchFamily="2" charset="-122"/>
                <a:ea typeface="SimSun" panose="02010600030101010101" pitchFamily="2" charset="-122"/>
              </a:rPr>
              <a:t>15</a:t>
            </a:r>
            <a:r>
              <a:rPr lang="zh-CN" altLang="en-US" sz="2200" dirty="0" smtClean="0">
                <a:latin typeface="SimSun" panose="02010600030101010101" pitchFamily="2" charset="-122"/>
                <a:ea typeface="SimSun" panose="02010600030101010101" pitchFamily="2" charset="-122"/>
              </a:rPr>
              <a:t>日）</a:t>
            </a:r>
            <a:r>
              <a:rPr lang="en-US" altLang="en-US" sz="2200" dirty="0" smtClean="0">
                <a:latin typeface="SimSun" panose="02010600030101010101" pitchFamily="2" charset="-122"/>
                <a:ea typeface="SimSun" panose="02010600030101010101" pitchFamily="2" charset="-122"/>
              </a:rPr>
              <a:t> </a:t>
            </a: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根据细则</a:t>
            </a:r>
            <a:r>
              <a:rPr lang="en-US" altLang="zh-CN" sz="2200" dirty="0" smtClean="0">
                <a:latin typeface="SimSun" panose="02010600030101010101" pitchFamily="2" charset="-122"/>
                <a:ea typeface="SimSun" panose="02010600030101010101" pitchFamily="2" charset="-122"/>
              </a:rPr>
              <a:t>94</a:t>
            </a:r>
            <a:r>
              <a:rPr lang="zh-CN" altLang="en-US" sz="2200" dirty="0" smtClean="0">
                <a:latin typeface="SimSun" panose="02010600030101010101" pitchFamily="2" charset="-122"/>
                <a:ea typeface="SimSun" panose="02010600030101010101" pitchFamily="2" charset="-122"/>
              </a:rPr>
              <a:t>提出请求的期限：任何时间</a:t>
            </a:r>
            <a:endParaRPr lang="fr-CH" altLang="en-US" sz="2200" dirty="0" smtClean="0">
              <a:latin typeface="SimSun" panose="02010600030101010101" pitchFamily="2" charset="-122"/>
              <a:ea typeface="SimSun" panose="02010600030101010101" pitchFamily="2" charset="-122"/>
            </a:endParaRP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受理局、国际检索单位、补充国际检索单位或者国际局如果发现申请中可能存在此类信息，可以告知申请人并</a:t>
            </a:r>
            <a:r>
              <a:rPr lang="zh-CN" altLang="en-US" sz="2200" dirty="0">
                <a:latin typeface="SimSun" panose="02010600030101010101" pitchFamily="2" charset="-122"/>
                <a:ea typeface="SimSun" panose="02010600030101010101" pitchFamily="2" charset="-122"/>
              </a:rPr>
              <a:t>建议其根据细则</a:t>
            </a:r>
            <a:r>
              <a:rPr lang="en-US" altLang="zh-CN" sz="2200" dirty="0">
                <a:latin typeface="SimSun" panose="02010600030101010101" pitchFamily="2" charset="-122"/>
                <a:ea typeface="SimSun" panose="02010600030101010101" pitchFamily="2" charset="-122"/>
              </a:rPr>
              <a:t>48</a:t>
            </a:r>
            <a:r>
              <a:rPr lang="zh-CN" altLang="en-US" sz="2200" dirty="0">
                <a:latin typeface="SimSun" panose="02010600030101010101" pitchFamily="2" charset="-122"/>
                <a:ea typeface="SimSun" panose="02010600030101010101" pitchFamily="2" charset="-122"/>
              </a:rPr>
              <a:t>提出请求</a:t>
            </a:r>
            <a:endParaRPr lang="en-US" altLang="en-US" sz="2200" dirty="0" smtClean="0">
              <a:latin typeface="SimSun" panose="02010600030101010101" pitchFamily="2" charset="-122"/>
              <a:ea typeface="SimSun" panose="02010600030101010101" pitchFamily="2" charset="-122"/>
            </a:endParaRP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国际</a:t>
            </a:r>
            <a:r>
              <a:rPr lang="zh-CN" altLang="en-US" sz="2200" dirty="0">
                <a:latin typeface="SimSun" panose="02010600030101010101" pitchFamily="2" charset="-122"/>
                <a:ea typeface="SimSun" panose="02010600030101010101" pitchFamily="2" charset="-122"/>
              </a:rPr>
              <a:t>局如果发现</a:t>
            </a:r>
            <a:r>
              <a:rPr lang="zh-CN" altLang="en-US" sz="2200" dirty="0" smtClean="0">
                <a:latin typeface="SimSun" panose="02010600030101010101" pitchFamily="2" charset="-122"/>
                <a:ea typeface="SimSun" panose="02010600030101010101" pitchFamily="2" charset="-122"/>
              </a:rPr>
              <a:t>申请案卷中</a:t>
            </a:r>
            <a:r>
              <a:rPr lang="zh-CN" altLang="en-US" sz="2200" dirty="0">
                <a:latin typeface="SimSun" panose="02010600030101010101" pitchFamily="2" charset="-122"/>
                <a:ea typeface="SimSun" panose="02010600030101010101" pitchFamily="2" charset="-122"/>
              </a:rPr>
              <a:t>可能存在此类信息，可以告知申请人并建议其根据</a:t>
            </a:r>
            <a:r>
              <a:rPr lang="zh-CN" altLang="en-US" sz="2200" dirty="0" smtClean="0">
                <a:latin typeface="SimSun" panose="02010600030101010101" pitchFamily="2" charset="-122"/>
                <a:ea typeface="SimSun" panose="02010600030101010101" pitchFamily="2" charset="-122"/>
              </a:rPr>
              <a:t>细则</a:t>
            </a:r>
            <a:r>
              <a:rPr lang="en-US" altLang="zh-CN" sz="2200" dirty="0" smtClean="0">
                <a:latin typeface="SimSun" panose="02010600030101010101" pitchFamily="2" charset="-122"/>
                <a:ea typeface="SimSun" panose="02010600030101010101" pitchFamily="2" charset="-122"/>
              </a:rPr>
              <a:t>94</a:t>
            </a:r>
            <a:r>
              <a:rPr lang="zh-CN" altLang="en-US" sz="2200" dirty="0" smtClean="0">
                <a:latin typeface="SimSun" panose="02010600030101010101" pitchFamily="2" charset="-122"/>
                <a:ea typeface="SimSun" panose="02010600030101010101" pitchFamily="2" charset="-122"/>
              </a:rPr>
              <a:t>提出</a:t>
            </a:r>
            <a:r>
              <a:rPr lang="zh-CN" altLang="en-US" sz="2200" dirty="0">
                <a:latin typeface="SimSun" panose="02010600030101010101" pitchFamily="2" charset="-122"/>
                <a:ea typeface="SimSun" panose="02010600030101010101" pitchFamily="2" charset="-122"/>
              </a:rPr>
              <a:t>请求</a:t>
            </a:r>
            <a:endParaRPr lang="en-US" altLang="en-US" sz="2200" dirty="0" smtClean="0">
              <a:latin typeface="SimSun" panose="02010600030101010101" pitchFamily="2" charset="-122"/>
              <a:ea typeface="SimSun" panose="02010600030101010101" pitchFamily="2" charset="-122"/>
            </a:endParaRP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如果国际局批准</a:t>
            </a:r>
            <a:r>
              <a:rPr lang="zh-CN" altLang="en-US" sz="2200" dirty="0">
                <a:latin typeface="SimSun" panose="02010600030101010101" pitchFamily="2" charset="-122"/>
                <a:ea typeface="SimSun" panose="02010600030101010101" pitchFamily="2" charset="-122"/>
              </a:rPr>
              <a:t>了</a:t>
            </a:r>
            <a:r>
              <a:rPr lang="zh-CN" altLang="en-US" sz="2200" dirty="0" smtClean="0">
                <a:latin typeface="SimSun" panose="02010600030101010101" pitchFamily="2" charset="-122"/>
                <a:ea typeface="SimSun" panose="02010600030101010101" pitchFamily="2" charset="-122"/>
              </a:rPr>
              <a:t>申请人根据细则</a:t>
            </a:r>
            <a:r>
              <a:rPr lang="en-GB" altLang="en-US" sz="2200" dirty="0" smtClean="0">
                <a:latin typeface="SimSun" panose="02010600030101010101" pitchFamily="2" charset="-122"/>
                <a:ea typeface="SimSun" panose="02010600030101010101" pitchFamily="2" charset="-122"/>
              </a:rPr>
              <a:t>48</a:t>
            </a:r>
            <a:r>
              <a:rPr lang="zh-CN" altLang="en-US" sz="2200" dirty="0" smtClean="0">
                <a:latin typeface="SimSun" panose="02010600030101010101" pitchFamily="2" charset="-122"/>
                <a:ea typeface="SimSun" panose="02010600030101010101" pitchFamily="2" charset="-122"/>
              </a:rPr>
              <a:t>或细则</a:t>
            </a:r>
            <a:r>
              <a:rPr lang="en-GB" altLang="en-US" sz="2200" dirty="0" smtClean="0">
                <a:latin typeface="SimSun" panose="02010600030101010101" pitchFamily="2" charset="-122"/>
                <a:ea typeface="SimSun" panose="02010600030101010101" pitchFamily="2" charset="-122"/>
              </a:rPr>
              <a:t>94</a:t>
            </a:r>
            <a:r>
              <a:rPr lang="zh-CN" altLang="en-US" sz="2200" dirty="0" smtClean="0">
                <a:latin typeface="SimSun" panose="02010600030101010101" pitchFamily="2" charset="-122"/>
                <a:ea typeface="SimSun" panose="02010600030101010101" pitchFamily="2" charset="-122"/>
              </a:rPr>
              <a:t>提出的请求，应通知有关受理局和国际单位不提供对该信息的公众查阅</a:t>
            </a:r>
            <a:endParaRPr lang="en-US" altLang="en-US" sz="2200" dirty="0">
              <a:latin typeface="SimSun" panose="02010600030101010101" pitchFamily="2" charset="-122"/>
              <a:ea typeface="SimSun" panose="02010600030101010101" pitchFamily="2" charset="-122"/>
            </a:endParaRPr>
          </a:p>
          <a:p>
            <a:pPr lvl="1">
              <a:spcBef>
                <a:spcPts val="600"/>
              </a:spcBef>
              <a:spcAft>
                <a:spcPts val="300"/>
              </a:spcAft>
            </a:pPr>
            <a:r>
              <a:rPr lang="zh-CN" altLang="en-US" sz="2200" dirty="0" smtClean="0">
                <a:latin typeface="SimSun" panose="02010600030101010101" pitchFamily="2" charset="-122"/>
                <a:ea typeface="SimSun" panose="02010600030101010101" pitchFamily="2" charset="-122"/>
              </a:rPr>
              <a:t>适用于</a:t>
            </a:r>
            <a:r>
              <a:rPr lang="en-US" altLang="zh-CN" sz="2200" dirty="0" smtClean="0">
                <a:latin typeface="SimSun" panose="02010600030101010101" pitchFamily="2" charset="-122"/>
                <a:ea typeface="SimSun" panose="02010600030101010101" pitchFamily="2" charset="-122"/>
              </a:rPr>
              <a:t>2016</a:t>
            </a:r>
            <a:r>
              <a:rPr lang="zh-CN" altLang="en-US" sz="2200" dirty="0" smtClean="0">
                <a:latin typeface="SimSun" panose="02010600030101010101" pitchFamily="2" charset="-122"/>
                <a:ea typeface="SimSun" panose="02010600030101010101" pitchFamily="2" charset="-122"/>
              </a:rPr>
              <a:t>年</a:t>
            </a:r>
            <a:r>
              <a:rPr lang="en-US" altLang="zh-CN" sz="2200" dirty="0" smtClean="0">
                <a:latin typeface="SimSun" panose="02010600030101010101" pitchFamily="2" charset="-122"/>
                <a:ea typeface="SimSun" panose="02010600030101010101" pitchFamily="2" charset="-122"/>
              </a:rPr>
              <a:t>7</a:t>
            </a:r>
            <a:r>
              <a:rPr lang="zh-CN" altLang="en-US" sz="2200" dirty="0" smtClean="0">
                <a:latin typeface="SimSun" panose="02010600030101010101" pitchFamily="2" charset="-122"/>
                <a:ea typeface="SimSun" panose="02010600030101010101" pitchFamily="2" charset="-122"/>
              </a:rPr>
              <a:t>月</a:t>
            </a:r>
            <a:r>
              <a:rPr lang="en-US" altLang="zh-CN" sz="2200" dirty="0" smtClean="0">
                <a:latin typeface="SimSun" panose="02010600030101010101" pitchFamily="2" charset="-122"/>
                <a:ea typeface="SimSun" panose="02010600030101010101" pitchFamily="2" charset="-122"/>
              </a:rPr>
              <a:t>1</a:t>
            </a:r>
            <a:r>
              <a:rPr lang="zh-CN" altLang="en-US" sz="2200" dirty="0" smtClean="0">
                <a:latin typeface="SimSun" panose="02010600030101010101" pitchFamily="2" charset="-122"/>
                <a:ea typeface="SimSun" panose="02010600030101010101" pitchFamily="2" charset="-122"/>
              </a:rPr>
              <a:t>日或之后提交的国际申请</a:t>
            </a:r>
            <a:endParaRPr lang="en-US" altLang="en-US" sz="2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4175678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758848"/>
          </a:xfrm>
        </p:spPr>
        <p:txBody>
          <a:bodyPr/>
          <a:lstStyle/>
          <a:p>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26</a:t>
            </a:r>
            <a:r>
              <a:rPr lang="zh-CN" altLang="en-US" dirty="0">
                <a:latin typeface="SimSun" panose="02010600030101010101" pitchFamily="2" charset="-122"/>
                <a:ea typeface="SimSun" panose="02010600030101010101" pitchFamily="2" charset="-122"/>
              </a:rPr>
              <a:t>之二</a:t>
            </a:r>
            <a:r>
              <a:rPr lang="en-US" altLang="zh-CN" dirty="0">
                <a:latin typeface="SimSun" panose="02010600030101010101" pitchFamily="2" charset="-122"/>
                <a:ea typeface="SimSun" panose="02010600030101010101" pitchFamily="2" charset="-122"/>
              </a:rPr>
              <a:t>.3</a:t>
            </a:r>
            <a:r>
              <a:rPr lang="zh-CN" altLang="en-US" dirty="0">
                <a:latin typeface="SimSun" panose="02010600030101010101" pitchFamily="2" charset="-122"/>
                <a:ea typeface="SimSun" panose="02010600030101010101" pitchFamily="2" charset="-122"/>
              </a:rPr>
              <a:t>的修改</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49788" y="1178996"/>
            <a:ext cx="8229600" cy="4698276"/>
          </a:xfrm>
        </p:spPr>
        <p:txBody>
          <a:bodyPr/>
          <a:lstStyle/>
          <a:p>
            <a:pPr>
              <a:spcBef>
                <a:spcPts val="300"/>
              </a:spcBef>
              <a:spcAft>
                <a:spcPts val="300"/>
              </a:spcAft>
            </a:pPr>
            <a:r>
              <a:rPr lang="zh-CN" altLang="en-US" dirty="0" smtClean="0">
                <a:latin typeface="SimSun" panose="02010600030101010101" pitchFamily="2" charset="-122"/>
                <a:ea typeface="SimSun" panose="02010600030101010101" pitchFamily="2" charset="-122"/>
              </a:rPr>
              <a:t>对细则</a:t>
            </a:r>
            <a:r>
              <a:rPr lang="en-GB" altLang="en-US" dirty="0" smtClean="0">
                <a:latin typeface="SimSun" panose="02010600030101010101" pitchFamily="2" charset="-122"/>
                <a:ea typeface="SimSun" panose="02010600030101010101" pitchFamily="2" charset="-122"/>
              </a:rPr>
              <a:t>26</a:t>
            </a:r>
            <a:r>
              <a:rPr lang="zh-CN" altLang="en-US" dirty="0" smtClean="0">
                <a:latin typeface="SimSun" panose="02010600030101010101" pitchFamily="2" charset="-122"/>
                <a:ea typeface="SimSun" panose="02010600030101010101" pitchFamily="2" charset="-122"/>
              </a:rPr>
              <a:t>之二</a:t>
            </a:r>
            <a:r>
              <a:rPr lang="en-GB" altLang="en-US" dirty="0" smtClean="0">
                <a:latin typeface="SimSun" panose="02010600030101010101" pitchFamily="2" charset="-122"/>
                <a:ea typeface="SimSun" panose="02010600030101010101" pitchFamily="2" charset="-122"/>
              </a:rPr>
              <a:t>.3</a:t>
            </a:r>
            <a:r>
              <a:rPr lang="zh-CN" altLang="en-US" dirty="0" smtClean="0">
                <a:latin typeface="SimSun" panose="02010600030101010101" pitchFamily="2" charset="-122"/>
                <a:ea typeface="SimSun" panose="02010600030101010101" pitchFamily="2" charset="-122"/>
              </a:rPr>
              <a:t>的修改</a:t>
            </a:r>
            <a:endParaRPr lang="en-US" altLang="en-US"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dirty="0" smtClean="0">
                <a:latin typeface="SimSun" panose="02010600030101010101" pitchFamily="2" charset="-122"/>
                <a:ea typeface="SimSun" panose="02010600030101010101" pitchFamily="2" charset="-122"/>
              </a:rPr>
              <a:t>受理局应当将申请人提交的与优先权恢复请求有关的所有文件传送给国际局，但是下述情况除外</a:t>
            </a:r>
            <a:endParaRPr lang="en-US" altLang="zh-CN" dirty="0" smtClean="0">
              <a:latin typeface="SimSun" panose="02010600030101010101" pitchFamily="2" charset="-122"/>
              <a:ea typeface="SimSun" panose="02010600030101010101" pitchFamily="2" charset="-122"/>
            </a:endParaRPr>
          </a:p>
          <a:p>
            <a:pPr lvl="1">
              <a:spcBef>
                <a:spcPts val="300"/>
              </a:spcBef>
              <a:spcAft>
                <a:spcPts val="300"/>
              </a:spcAft>
            </a:pPr>
            <a:r>
              <a:rPr lang="zh-CN" altLang="en-US" dirty="0" smtClean="0">
                <a:latin typeface="SimSun" panose="02010600030101010101" pitchFamily="2" charset="-122"/>
                <a:ea typeface="SimSun" panose="02010600030101010101" pitchFamily="2" charset="-122"/>
              </a:rPr>
              <a:t>根据申请人写明理由的请求，如果有关信息满足下列条件，则受理局不应当传送该信息</a:t>
            </a:r>
            <a:endParaRPr lang="en-US" altLang="zh-CN" dirty="0" smtClean="0">
              <a:latin typeface="SimSun" panose="02010600030101010101" pitchFamily="2" charset="-122"/>
              <a:ea typeface="SimSun" panose="02010600030101010101" pitchFamily="2" charset="-122"/>
            </a:endParaRPr>
          </a:p>
          <a:p>
            <a:pPr lvl="2">
              <a:spcBef>
                <a:spcPts val="300"/>
              </a:spcBef>
              <a:spcAft>
                <a:spcPts val="300"/>
              </a:spcAft>
            </a:pPr>
            <a:r>
              <a:rPr lang="zh-CN" altLang="en-US" dirty="0">
                <a:latin typeface="SimSun" panose="02010600030101010101" pitchFamily="2" charset="-122"/>
                <a:ea typeface="SimSun" panose="02010600030101010101" pitchFamily="2" charset="-122"/>
              </a:rPr>
              <a:t>该信息明显不是为使公众了解国际申请的</a:t>
            </a:r>
            <a:r>
              <a:rPr lang="zh-CN" altLang="en-US" dirty="0" smtClean="0">
                <a:latin typeface="SimSun" panose="02010600030101010101" pitchFamily="2" charset="-122"/>
                <a:ea typeface="SimSun" panose="02010600030101010101" pitchFamily="2" charset="-122"/>
              </a:rPr>
              <a:t>目的</a:t>
            </a:r>
            <a:endParaRPr lang="en-US" altLang="zh-CN" dirty="0" smtClean="0">
              <a:latin typeface="SimSun" panose="02010600030101010101" pitchFamily="2" charset="-122"/>
              <a:ea typeface="SimSun" panose="02010600030101010101" pitchFamily="2" charset="-122"/>
            </a:endParaRPr>
          </a:p>
          <a:p>
            <a:pPr lvl="2">
              <a:spcBef>
                <a:spcPts val="300"/>
              </a:spcBef>
              <a:spcAft>
                <a:spcPts val="300"/>
              </a:spcAft>
            </a:pPr>
            <a:r>
              <a:rPr lang="zh-CN" altLang="en-US" dirty="0">
                <a:latin typeface="SimSun" panose="02010600030101010101" pitchFamily="2" charset="-122"/>
                <a:ea typeface="SimSun" panose="02010600030101010101" pitchFamily="2" charset="-122"/>
              </a:rPr>
              <a:t>公开该信息会明显损害任何人的个人或经济利益，</a:t>
            </a:r>
            <a:r>
              <a:rPr lang="zh-CN" altLang="en-US" dirty="0" smtClean="0">
                <a:latin typeface="SimSun" panose="02010600030101010101" pitchFamily="2" charset="-122"/>
                <a:ea typeface="SimSun" panose="02010600030101010101" pitchFamily="2" charset="-122"/>
              </a:rPr>
              <a:t>并且</a:t>
            </a:r>
            <a:endParaRPr lang="en-US" altLang="zh-CN" dirty="0" smtClean="0">
              <a:latin typeface="SimSun" panose="02010600030101010101" pitchFamily="2" charset="-122"/>
              <a:ea typeface="SimSun" panose="02010600030101010101" pitchFamily="2" charset="-122"/>
            </a:endParaRPr>
          </a:p>
          <a:p>
            <a:pPr lvl="2">
              <a:spcBef>
                <a:spcPts val="300"/>
              </a:spcBef>
              <a:spcAft>
                <a:spcPts val="300"/>
              </a:spcAft>
            </a:pPr>
            <a:r>
              <a:rPr lang="zh-CN" altLang="en-US" dirty="0">
                <a:latin typeface="SimSun" panose="02010600030101010101" pitchFamily="2" charset="-122"/>
                <a:ea typeface="SimSun" panose="02010600030101010101" pitchFamily="2" charset="-122"/>
              </a:rPr>
              <a:t>没有更重要的公共利益需要获取该信息</a:t>
            </a:r>
            <a:endParaRPr lang="fr-CH" altLang="en-US" dirty="0">
              <a:latin typeface="SimSun" panose="02010600030101010101" pitchFamily="2" charset="-122"/>
              <a:ea typeface="SimSun" panose="02010600030101010101" pitchFamily="2" charset="-122"/>
            </a:endParaRPr>
          </a:p>
          <a:p>
            <a:pPr lvl="1">
              <a:spcBef>
                <a:spcPts val="300"/>
              </a:spcBef>
              <a:spcAft>
                <a:spcPts val="300"/>
              </a:spcAft>
            </a:pPr>
            <a:r>
              <a:rPr lang="zh-CN" altLang="en-US" dirty="0" smtClean="0">
                <a:latin typeface="SimSun" panose="02010600030101010101" pitchFamily="2" charset="-122"/>
                <a:ea typeface="SimSun" panose="02010600030101010101" pitchFamily="2" charset="-122"/>
              </a:rPr>
              <a:t>适用于</a:t>
            </a:r>
            <a:r>
              <a:rPr lang="en-US" altLang="zh-CN" dirty="0">
                <a:latin typeface="SimSun" panose="02010600030101010101" pitchFamily="2" charset="-122"/>
                <a:ea typeface="SimSun" panose="02010600030101010101" pitchFamily="2" charset="-122"/>
              </a:rPr>
              <a:t>2016</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日或之后提交的国际</a:t>
            </a:r>
            <a:r>
              <a:rPr lang="zh-CN" altLang="en-US" dirty="0" smtClean="0">
                <a:latin typeface="SimSun" panose="02010600030101010101" pitchFamily="2" charset="-122"/>
                <a:ea typeface="SimSun" panose="02010600030101010101" pitchFamily="2" charset="-122"/>
              </a:rPr>
              <a:t>申请</a:t>
            </a:r>
            <a:endParaRPr lang="en-US"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67299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974872"/>
          </a:xfrm>
        </p:spPr>
        <p:txBody>
          <a:bodyPr/>
          <a:lstStyle/>
          <a:p>
            <a:r>
              <a:rPr lang="zh-CN" altLang="en-US" dirty="0">
                <a:latin typeface="SimSun" panose="02010600030101010101" pitchFamily="2" charset="-122"/>
                <a:ea typeface="SimSun" panose="02010600030101010101" pitchFamily="2" charset="-122"/>
              </a:rPr>
              <a:t>对</a:t>
            </a:r>
            <a:r>
              <a:rPr lang="zh-CN" altLang="en-US" dirty="0" smtClean="0">
                <a:latin typeface="SimSun" panose="02010600030101010101" pitchFamily="2" charset="-122"/>
                <a:ea typeface="SimSun" panose="02010600030101010101" pitchFamily="2" charset="-122"/>
              </a:rPr>
              <a:t>细则</a:t>
            </a:r>
            <a:r>
              <a:rPr lang="en-US" altLang="zh-CN" dirty="0" smtClean="0">
                <a:latin typeface="SimSun" panose="02010600030101010101" pitchFamily="2" charset="-122"/>
                <a:ea typeface="SimSun" panose="02010600030101010101" pitchFamily="2" charset="-122"/>
              </a:rPr>
              <a:t>9.2</a:t>
            </a:r>
            <a:r>
              <a:rPr lang="zh-CN" altLang="en-US" dirty="0" smtClean="0">
                <a:latin typeface="SimSun" panose="02010600030101010101" pitchFamily="2" charset="-122"/>
                <a:ea typeface="SimSun" panose="02010600030101010101" pitchFamily="2" charset="-122"/>
              </a:rPr>
              <a:t>的</a:t>
            </a:r>
            <a:r>
              <a:rPr lang="zh-CN" altLang="en-US" dirty="0">
                <a:latin typeface="SimSun" panose="02010600030101010101" pitchFamily="2" charset="-122"/>
                <a:ea typeface="SimSun" panose="02010600030101010101" pitchFamily="2" charset="-122"/>
              </a:rPr>
              <a:t>修改</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40910" y="1556768"/>
            <a:ext cx="8229600" cy="4032472"/>
          </a:xfrm>
        </p:spPr>
        <p:txBody>
          <a:bodyPr/>
          <a:lstStyle/>
          <a:p>
            <a:pPr>
              <a:spcBef>
                <a:spcPts val="600"/>
              </a:spcBef>
              <a:spcAft>
                <a:spcPts val="600"/>
              </a:spcAft>
            </a:pPr>
            <a:r>
              <a:rPr lang="zh-CN" altLang="en-US" dirty="0" smtClean="0">
                <a:latin typeface="SimSun" panose="02010600030101010101" pitchFamily="2" charset="-122"/>
                <a:ea typeface="SimSun" panose="02010600030101010101" pitchFamily="2" charset="-122"/>
              </a:rPr>
              <a:t>对细则</a:t>
            </a:r>
            <a:r>
              <a:rPr lang="en-GB" altLang="en-US" dirty="0" smtClean="0">
                <a:latin typeface="SimSun" panose="02010600030101010101" pitchFamily="2" charset="-122"/>
                <a:ea typeface="SimSun" panose="02010600030101010101" pitchFamily="2" charset="-122"/>
              </a:rPr>
              <a:t>9.2</a:t>
            </a:r>
            <a:r>
              <a:rPr lang="zh-CN" altLang="en-US" dirty="0" smtClean="0">
                <a:latin typeface="SimSun" panose="02010600030101010101" pitchFamily="2" charset="-122"/>
                <a:ea typeface="SimSun" panose="02010600030101010101" pitchFamily="2" charset="-122"/>
              </a:rPr>
              <a:t>的修改</a:t>
            </a:r>
            <a:endParaRPr lang="en-GB" altLang="en-US"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如果国际局和补充国际检索</a:t>
            </a:r>
            <a:r>
              <a:rPr lang="zh-CN" altLang="en-US" dirty="0" smtClean="0">
                <a:latin typeface="SimSun" panose="02010600030101010101" pitchFamily="2" charset="-122"/>
                <a:ea typeface="SimSun" panose="02010600030101010101" pitchFamily="2" charset="-122"/>
              </a:rPr>
              <a:t>单位发现</a:t>
            </a:r>
            <a:r>
              <a:rPr lang="zh-CN" altLang="en-US" dirty="0">
                <a:latin typeface="SimSun" panose="02010600030101010101" pitchFamily="2" charset="-122"/>
                <a:ea typeface="SimSun" panose="02010600030101010101" pitchFamily="2" charset="-122"/>
              </a:rPr>
              <a:t>申请</a:t>
            </a:r>
            <a:r>
              <a:rPr lang="zh-CN" altLang="en-US" dirty="0" smtClean="0">
                <a:latin typeface="SimSun" panose="02010600030101010101" pitchFamily="2" charset="-122"/>
                <a:ea typeface="SimSun" panose="02010600030101010101" pitchFamily="2" charset="-122"/>
              </a:rPr>
              <a:t>中含有细则</a:t>
            </a:r>
            <a:r>
              <a:rPr lang="en-US" altLang="zh-CN" dirty="0" smtClean="0">
                <a:latin typeface="SimSun" panose="02010600030101010101" pitchFamily="2" charset="-122"/>
                <a:ea typeface="SimSun" panose="02010600030101010101" pitchFamily="2" charset="-122"/>
              </a:rPr>
              <a:t>9.1</a:t>
            </a:r>
            <a:r>
              <a:rPr lang="zh-CN" altLang="en-US" dirty="0" smtClean="0">
                <a:latin typeface="SimSun" panose="02010600030101010101" pitchFamily="2" charset="-122"/>
                <a:ea typeface="SimSun" panose="02010600030101010101" pitchFamily="2" charset="-122"/>
              </a:rPr>
              <a:t>所述的某些不得使用的表述等，应当建议申请人对申请作出改正（之前仅提及受理局和国际检索单位）</a:t>
            </a:r>
            <a:endParaRPr lang="en-GB" altLang="en-US"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适用于</a:t>
            </a:r>
            <a:r>
              <a:rPr lang="en-US" altLang="zh-CN" dirty="0">
                <a:latin typeface="SimSun" panose="02010600030101010101" pitchFamily="2" charset="-122"/>
                <a:ea typeface="SimSun" panose="02010600030101010101" pitchFamily="2" charset="-122"/>
              </a:rPr>
              <a:t>2016</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日或之后提交的国际</a:t>
            </a:r>
            <a:r>
              <a:rPr lang="zh-CN" altLang="en-US" dirty="0" smtClean="0">
                <a:latin typeface="SimSun" panose="02010600030101010101" pitchFamily="2" charset="-122"/>
                <a:ea typeface="SimSun" panose="02010600030101010101" pitchFamily="2" charset="-122"/>
              </a:rPr>
              <a:t>申请</a:t>
            </a:r>
            <a:endParaRPr lang="fr-CH" altLang="en-US" dirty="0">
              <a:latin typeface="SimSun" panose="02010600030101010101" pitchFamily="2" charset="-122"/>
              <a:ea typeface="SimSun" panose="02010600030101010101" pitchFamily="2" charset="-122"/>
            </a:endParaRPr>
          </a:p>
          <a:p>
            <a:pPr marL="457200" lvl="1" indent="0">
              <a:spcBef>
                <a:spcPts val="600"/>
              </a:spcBef>
              <a:spcAft>
                <a:spcPts val="600"/>
              </a:spcAft>
              <a:buNone/>
            </a:pPr>
            <a:endParaRPr lang="en-US" alt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3096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830856"/>
          </a:xfrm>
        </p:spPr>
        <p:txBody>
          <a:bodyPr/>
          <a:lstStyle/>
          <a:p>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82</a:t>
            </a:r>
            <a:r>
              <a:rPr lang="zh-CN" altLang="en-US" dirty="0">
                <a:latin typeface="SimSun" panose="02010600030101010101" pitchFamily="2" charset="-122"/>
                <a:ea typeface="SimSun" panose="02010600030101010101" pitchFamily="2" charset="-122"/>
              </a:rPr>
              <a:t>之四的修改</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49788" y="1269744"/>
            <a:ext cx="8298676" cy="4391504"/>
          </a:xfrm>
        </p:spPr>
        <p:txBody>
          <a:bodyPr/>
          <a:lstStyle/>
          <a:p>
            <a:pPr>
              <a:spcBef>
                <a:spcPts val="600"/>
              </a:spcBef>
              <a:spcAft>
                <a:spcPts val="600"/>
              </a:spcAft>
            </a:pPr>
            <a:r>
              <a:rPr lang="zh-CN" altLang="en-US" dirty="0" smtClean="0">
                <a:latin typeface="SimSun" panose="02010600030101010101" pitchFamily="2" charset="-122"/>
                <a:ea typeface="SimSun" panose="02010600030101010101" pitchFamily="2" charset="-122"/>
              </a:rPr>
              <a:t>对细则</a:t>
            </a:r>
            <a:r>
              <a:rPr lang="en-GB" altLang="en-US" dirty="0" smtClean="0">
                <a:latin typeface="SimSun" panose="02010600030101010101" pitchFamily="2" charset="-122"/>
                <a:ea typeface="SimSun" panose="02010600030101010101" pitchFamily="2" charset="-122"/>
              </a:rPr>
              <a:t>82</a:t>
            </a:r>
            <a:r>
              <a:rPr lang="zh-CN" altLang="en-US" dirty="0" smtClean="0">
                <a:latin typeface="SimSun" panose="02010600030101010101" pitchFamily="2" charset="-122"/>
                <a:ea typeface="SimSun" panose="02010600030101010101" pitchFamily="2" charset="-122"/>
              </a:rPr>
              <a:t>之四的修改</a:t>
            </a:r>
            <a:endParaRPr lang="en-GB" altLang="en-US" i="1"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将该条规定的导致期限延误可予宽免的</a:t>
            </a:r>
            <a:r>
              <a:rPr lang="zh-CN" altLang="en-US" dirty="0">
                <a:latin typeface="SimSun" panose="02010600030101010101" pitchFamily="2" charset="-122"/>
                <a:ea typeface="SimSun" panose="02010600030101010101" pitchFamily="2" charset="-122"/>
              </a:rPr>
              <a:t>不可抗力</a:t>
            </a:r>
            <a:r>
              <a:rPr lang="zh-CN" altLang="en-US" dirty="0" smtClean="0">
                <a:latin typeface="SimSun" panose="02010600030101010101" pitchFamily="2" charset="-122"/>
                <a:ea typeface="SimSun" panose="02010600030101010101" pitchFamily="2" charset="-122"/>
              </a:rPr>
              <a:t>事由扩展至“电子通信服务普遍不可用”</a:t>
            </a:r>
            <a:endParaRPr lang="fr-CH" altLang="en-US" dirty="0" smtClean="0">
              <a:latin typeface="SimSun" panose="02010600030101010101" pitchFamily="2" charset="-122"/>
              <a:ea typeface="SimSun" panose="02010600030101010101" pitchFamily="2" charset="-122"/>
            </a:endParaRPr>
          </a:p>
          <a:p>
            <a:pPr lvl="1">
              <a:spcBef>
                <a:spcPts val="600"/>
              </a:spcBef>
              <a:spcAft>
                <a:spcPts val="600"/>
              </a:spcAft>
            </a:pPr>
            <a:r>
              <a:rPr lang="en-US" altLang="zh-CN" dirty="0" smtClean="0">
                <a:latin typeface="SimSun" panose="02010600030101010101" pitchFamily="2" charset="-122"/>
                <a:ea typeface="SimSun" panose="02010600030101010101" pitchFamily="2" charset="-122"/>
              </a:rPr>
              <a:t>PCT</a:t>
            </a:r>
            <a:r>
              <a:rPr lang="zh-CN" altLang="en-US" dirty="0" smtClean="0">
                <a:latin typeface="SimSun" panose="02010600030101010101" pitchFamily="2" charset="-122"/>
                <a:ea typeface="SimSun" panose="02010600030101010101" pitchFamily="2" charset="-122"/>
              </a:rPr>
              <a:t>大会在通过该修改时，也通过了如下解释</a:t>
            </a:r>
            <a:endParaRPr lang="en-US" altLang="en-US" dirty="0">
              <a:latin typeface="SimSun" panose="02010600030101010101" pitchFamily="2" charset="-122"/>
              <a:ea typeface="SimSun" panose="02010600030101010101" pitchFamily="2" charset="-122"/>
            </a:endParaRPr>
          </a:p>
          <a:p>
            <a:pPr lvl="2">
              <a:spcBef>
                <a:spcPts val="600"/>
              </a:spcBef>
              <a:spcAft>
                <a:spcPts val="600"/>
              </a:spcAft>
            </a:pPr>
            <a:r>
              <a:rPr lang="zh-CN" altLang="en-US" dirty="0" smtClean="0">
                <a:latin typeface="SimSun" panose="02010600030101010101" pitchFamily="2" charset="-122"/>
                <a:ea typeface="SimSun" panose="02010600030101010101" pitchFamily="2" charset="-122"/>
              </a:rPr>
              <a:t>在考虑此类请求时，</a:t>
            </a:r>
            <a:r>
              <a:rPr lang="zh-CN" altLang="en-US" dirty="0">
                <a:latin typeface="SimSun" panose="02010600030101010101" pitchFamily="2" charset="-122"/>
                <a:ea typeface="SimSun" panose="02010600030101010101" pitchFamily="2" charset="-122"/>
              </a:rPr>
              <a:t>应当将“电子通信服务普遍不可用</a:t>
            </a:r>
            <a:r>
              <a:rPr lang="zh-CN" altLang="en-US" dirty="0" smtClean="0">
                <a:latin typeface="SimSun" panose="02010600030101010101" pitchFamily="2" charset="-122"/>
                <a:ea typeface="SimSun" panose="02010600030101010101" pitchFamily="2" charset="-122"/>
              </a:rPr>
              <a:t>”理解为影响一个广泛地理区域的通信中断，而不是一个仅涉及特定建筑物的局部问题</a:t>
            </a:r>
            <a:endParaRPr lang="en-US" altLang="en-US"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适用于有关事件发生在</a:t>
            </a:r>
            <a:r>
              <a:rPr lang="en-US" altLang="zh-CN" dirty="0" smtClean="0">
                <a:latin typeface="SimSun" panose="02010600030101010101" pitchFamily="2" charset="-122"/>
                <a:ea typeface="SimSun" panose="02010600030101010101" pitchFamily="2" charset="-122"/>
              </a:rPr>
              <a:t>2016</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a:t>
            </a:r>
            <a:r>
              <a:rPr lang="zh-CN" altLang="en-US" dirty="0" smtClean="0">
                <a:latin typeface="SimSun" panose="02010600030101010101" pitchFamily="2" charset="-122"/>
                <a:ea typeface="SimSun" panose="02010600030101010101" pitchFamily="2" charset="-122"/>
              </a:rPr>
              <a:t>之后的</a:t>
            </a:r>
            <a:r>
              <a:rPr lang="zh-CN" altLang="en-US" dirty="0">
                <a:latin typeface="SimSun" panose="02010600030101010101" pitchFamily="2" charset="-122"/>
                <a:ea typeface="SimSun" panose="02010600030101010101" pitchFamily="2" charset="-122"/>
              </a:rPr>
              <a:t>国际</a:t>
            </a:r>
            <a:r>
              <a:rPr lang="zh-CN" altLang="en-US" dirty="0" smtClean="0">
                <a:latin typeface="SimSun" panose="02010600030101010101" pitchFamily="2" charset="-122"/>
                <a:ea typeface="SimSun" panose="02010600030101010101" pitchFamily="2" charset="-122"/>
              </a:rPr>
              <a:t>申请</a:t>
            </a:r>
            <a:endParaRPr lang="en-US"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86039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3888"/>
            <a:ext cx="8507288" cy="1046880"/>
          </a:xfrm>
        </p:spPr>
        <p:txBody>
          <a:bodyPr/>
          <a:lstStyle/>
          <a:p>
            <a:r>
              <a:rPr lang="zh-CN" altLang="en-US" dirty="0">
                <a:latin typeface="SimSun" panose="02010600030101010101" pitchFamily="2" charset="-122"/>
                <a:ea typeface="SimSun" panose="02010600030101010101" pitchFamily="2" charset="-122"/>
              </a:rPr>
              <a:t>对细则</a:t>
            </a:r>
            <a:r>
              <a:rPr lang="en-US" altLang="zh-CN" dirty="0">
                <a:latin typeface="SimSun" panose="02010600030101010101" pitchFamily="2" charset="-122"/>
                <a:ea typeface="SimSun" panose="02010600030101010101" pitchFamily="2" charset="-122"/>
              </a:rPr>
              <a:t>92.2(d)</a:t>
            </a:r>
            <a:r>
              <a:rPr lang="zh-CN" altLang="en-US" dirty="0">
                <a:latin typeface="SimSun" panose="02010600030101010101" pitchFamily="2" charset="-122"/>
                <a:ea typeface="SimSun" panose="02010600030101010101" pitchFamily="2" charset="-122"/>
              </a:rPr>
              <a:t>的修改</a:t>
            </a:r>
            <a:endParaRPr lang="en-US"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72177" y="1484784"/>
            <a:ext cx="8229600" cy="4320480"/>
          </a:xfrm>
        </p:spPr>
        <p:txBody>
          <a:bodyPr/>
          <a:lstStyle/>
          <a:p>
            <a:pPr>
              <a:spcBef>
                <a:spcPts val="600"/>
              </a:spcBef>
              <a:spcAft>
                <a:spcPts val="600"/>
              </a:spcAft>
            </a:pPr>
            <a:r>
              <a:rPr lang="zh-CN" altLang="en-US" dirty="0" smtClean="0">
                <a:latin typeface="SimSun" panose="02010600030101010101" pitchFamily="2" charset="-122"/>
                <a:ea typeface="SimSun" panose="02010600030101010101" pitchFamily="2" charset="-122"/>
              </a:rPr>
              <a:t>对细则</a:t>
            </a:r>
            <a:r>
              <a:rPr lang="fr-CH" altLang="en-US" dirty="0" smtClean="0">
                <a:latin typeface="SimSun" panose="02010600030101010101" pitchFamily="2" charset="-122"/>
                <a:ea typeface="SimSun" panose="02010600030101010101" pitchFamily="2" charset="-122"/>
              </a:rPr>
              <a:t>92.2(d)</a:t>
            </a:r>
            <a:r>
              <a:rPr lang="zh-CN" altLang="en-US" dirty="0" smtClean="0">
                <a:latin typeface="SimSun" panose="02010600030101010101" pitchFamily="2" charset="-122"/>
                <a:ea typeface="SimSun" panose="02010600030101010101" pitchFamily="2" charset="-122"/>
              </a:rPr>
              <a:t>的修改</a:t>
            </a:r>
            <a:endParaRPr lang="fr-CH" altLang="en-US" dirty="0">
              <a:latin typeface="SimSun" panose="02010600030101010101" pitchFamily="2" charset="-122"/>
              <a:ea typeface="SimSun" panose="02010600030101010101" pitchFamily="2" charset="-122"/>
            </a:endParaRPr>
          </a:p>
          <a:p>
            <a:pPr lvl="1">
              <a:spcBef>
                <a:spcPts val="600"/>
              </a:spcBef>
              <a:spcAft>
                <a:spcPts val="600"/>
              </a:spcAft>
            </a:pPr>
            <a:r>
              <a:rPr lang="zh-CN" altLang="en-US" dirty="0">
                <a:latin typeface="SimSun" panose="02010600030101010101" pitchFamily="2" charset="-122"/>
                <a:ea typeface="SimSun" panose="02010600030101010101" pitchFamily="2" charset="-122"/>
              </a:rPr>
              <a:t>扩展了申请人致国际局信函可以使用的语言，除英文和法文外，也可以使用申请的国际公布语言（目前</a:t>
            </a:r>
            <a:r>
              <a:rPr lang="zh-CN" altLang="en-US" dirty="0" smtClean="0">
                <a:latin typeface="SimSun" panose="02010600030101010101" pitchFamily="2" charset="-122"/>
                <a:ea typeface="SimSun" panose="02010600030101010101" pitchFamily="2" charset="-122"/>
              </a:rPr>
              <a:t>限于通过</a:t>
            </a:r>
            <a:r>
              <a:rPr lang="en-US" altLang="zh-CN" dirty="0" err="1">
                <a:latin typeface="SimSun" panose="02010600030101010101" pitchFamily="2" charset="-122"/>
                <a:ea typeface="SimSun" panose="02010600030101010101" pitchFamily="2" charset="-122"/>
              </a:rPr>
              <a:t>ePCT</a:t>
            </a:r>
            <a:r>
              <a:rPr lang="zh-CN" altLang="en-US" dirty="0">
                <a:latin typeface="SimSun" panose="02010600030101010101" pitchFamily="2" charset="-122"/>
                <a:ea typeface="SimSun" panose="02010600030101010101" pitchFamily="2" charset="-122"/>
              </a:rPr>
              <a:t>方式提交的信函） </a:t>
            </a:r>
            <a:endParaRPr lang="en-US" altLang="zh-CN"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适用于国际局于</a:t>
            </a:r>
            <a:r>
              <a:rPr lang="en-US" altLang="zh-CN" dirty="0" smtClean="0">
                <a:latin typeface="SimSun" panose="02010600030101010101" pitchFamily="2" charset="-122"/>
                <a:ea typeface="SimSun" panose="02010600030101010101" pitchFamily="2" charset="-122"/>
              </a:rPr>
              <a:t>2016</a:t>
            </a:r>
            <a:r>
              <a:rPr lang="zh-CN" altLang="en-US" dirty="0">
                <a:latin typeface="SimSun" panose="02010600030101010101" pitchFamily="2" charset="-122"/>
                <a:ea typeface="SimSun" panose="02010600030101010101" pitchFamily="2" charset="-122"/>
              </a:rPr>
              <a:t>年</a:t>
            </a:r>
            <a:r>
              <a:rPr lang="en-US" altLang="zh-CN" dirty="0">
                <a:latin typeface="SimSun" panose="02010600030101010101" pitchFamily="2" charset="-122"/>
                <a:ea typeface="SimSun" panose="02010600030101010101" pitchFamily="2" charset="-122"/>
              </a:rPr>
              <a:t>7</a:t>
            </a:r>
            <a:r>
              <a:rPr lang="zh-CN" altLang="en-US" dirty="0">
                <a:latin typeface="SimSun" panose="02010600030101010101" pitchFamily="2" charset="-122"/>
                <a:ea typeface="SimSun" panose="02010600030101010101" pitchFamily="2" charset="-122"/>
              </a:rPr>
              <a:t>月</a:t>
            </a:r>
            <a:r>
              <a:rPr lang="en-US" altLang="zh-CN"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日或</a:t>
            </a:r>
            <a:r>
              <a:rPr lang="zh-CN" altLang="en-US" dirty="0" smtClean="0">
                <a:latin typeface="SimSun" panose="02010600030101010101" pitchFamily="2" charset="-122"/>
                <a:ea typeface="SimSun" panose="02010600030101010101" pitchFamily="2" charset="-122"/>
              </a:rPr>
              <a:t>之后收到的通信</a:t>
            </a:r>
            <a:endParaRPr lang="en-US" dirty="0" smtClean="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5998827"/>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13542</TotalTime>
  <Words>983</Words>
  <Application>Microsoft Office PowerPoint</Application>
  <PresentationFormat>On-screen Show (4:3)</PresentationFormat>
  <Paragraphs>40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EN_2010_pct background png</vt:lpstr>
      <vt:lpstr>PowerPoint Presentation</vt:lpstr>
      <vt:lpstr>对细则48和细则94的修改（1）</vt:lpstr>
      <vt:lpstr>对细则48和细则94的修改（2）</vt:lpstr>
      <vt:lpstr>对细则26之二.3的修改</vt:lpstr>
      <vt:lpstr>对细则9.2的修改</vt:lpstr>
      <vt:lpstr>对细则82之四的修改</vt:lpstr>
      <vt:lpstr>对细则92.2(d)的修改</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138</cp:revision>
  <cp:lastPrinted>2015-05-01T14:20:17Z</cp:lastPrinted>
  <dcterms:created xsi:type="dcterms:W3CDTF">2013-11-19T11:19:13Z</dcterms:created>
  <dcterms:modified xsi:type="dcterms:W3CDTF">2016-07-29T13:27:46Z</dcterms:modified>
</cp:coreProperties>
</file>